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57" r:id="rId3"/>
    <p:sldId id="260" r:id="rId4"/>
    <p:sldId id="275" r:id="rId5"/>
    <p:sldId id="282" r:id="rId6"/>
    <p:sldId id="280" r:id="rId7"/>
    <p:sldId id="281" r:id="rId8"/>
    <p:sldId id="261" r:id="rId9"/>
    <p:sldId id="276" r:id="rId10"/>
    <p:sldId id="262" r:id="rId11"/>
    <p:sldId id="279" r:id="rId12"/>
    <p:sldId id="263" r:id="rId13"/>
    <p:sldId id="264" r:id="rId14"/>
    <p:sldId id="277" r:id="rId15"/>
    <p:sldId id="278" r:id="rId16"/>
    <p:sldId id="266" r:id="rId17"/>
    <p:sldId id="265" r:id="rId18"/>
    <p:sldId id="283" r:id="rId19"/>
    <p:sldId id="267" r:id="rId20"/>
    <p:sldId id="268" r:id="rId21"/>
    <p:sldId id="269" r:id="rId22"/>
    <p:sldId id="271" r:id="rId23"/>
    <p:sldId id="25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978A9-0C7B-4B91-9461-E7A570846C2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</dgm:pt>
    <dgm:pt modelId="{191FB35F-4D6D-485C-BED3-36FD5ADD6160}">
      <dgm:prSet phldrT="[Text]"/>
      <dgm:spPr/>
      <dgm:t>
        <a:bodyPr/>
        <a:lstStyle/>
        <a:p>
          <a:r>
            <a:rPr lang="en-US" dirty="0" smtClean="0"/>
            <a:t>Activates Immune System</a:t>
          </a:r>
          <a:endParaRPr lang="en-US" dirty="0"/>
        </a:p>
      </dgm:t>
    </dgm:pt>
    <dgm:pt modelId="{3FE30B47-3A1A-4EB4-A2B0-8AC1E734D28C}" type="parTrans" cxnId="{0D17238C-0D97-40BE-BC0C-83212DDE7556}">
      <dgm:prSet/>
      <dgm:spPr/>
      <dgm:t>
        <a:bodyPr/>
        <a:lstStyle/>
        <a:p>
          <a:endParaRPr lang="en-US" dirty="0"/>
        </a:p>
      </dgm:t>
    </dgm:pt>
    <dgm:pt modelId="{761142DE-CF1D-42F6-9E76-349CF7985925}" type="sibTrans" cxnId="{0D17238C-0D97-40BE-BC0C-83212DDE7556}">
      <dgm:prSet/>
      <dgm:spPr/>
      <dgm:t>
        <a:bodyPr/>
        <a:lstStyle/>
        <a:p>
          <a:endParaRPr lang="en-US"/>
        </a:p>
      </dgm:t>
    </dgm:pt>
    <dgm:pt modelId="{AD1BAC29-BB1C-46EA-9092-2D61303D3543}">
      <dgm:prSet phldrT="[Text]"/>
      <dgm:spPr/>
      <dgm:t>
        <a:bodyPr/>
        <a:lstStyle/>
        <a:p>
          <a:r>
            <a:rPr lang="en-US" dirty="0" smtClean="0"/>
            <a:t>Vascular Damage</a:t>
          </a:r>
          <a:endParaRPr lang="en-US" dirty="0"/>
        </a:p>
      </dgm:t>
    </dgm:pt>
    <dgm:pt modelId="{943B0A9A-8103-4639-AED0-B00411B20278}" type="parTrans" cxnId="{A79DE7A7-BC4E-4C49-A35C-1ADFC8BA41E8}">
      <dgm:prSet/>
      <dgm:spPr/>
      <dgm:t>
        <a:bodyPr/>
        <a:lstStyle/>
        <a:p>
          <a:endParaRPr lang="en-US" dirty="0"/>
        </a:p>
      </dgm:t>
    </dgm:pt>
    <dgm:pt modelId="{9D0ADA95-2B2D-4B1A-8431-844E327F7890}" type="sibTrans" cxnId="{A79DE7A7-BC4E-4C49-A35C-1ADFC8BA41E8}">
      <dgm:prSet/>
      <dgm:spPr/>
      <dgm:t>
        <a:bodyPr/>
        <a:lstStyle/>
        <a:p>
          <a:endParaRPr lang="en-US"/>
        </a:p>
      </dgm:t>
    </dgm:pt>
    <dgm:pt modelId="{C8345345-328F-4349-966F-F370F913F74C}">
      <dgm:prSet phldrT="[Text]"/>
      <dgm:spPr/>
      <dgm:t>
        <a:bodyPr/>
        <a:lstStyle/>
        <a:p>
          <a:r>
            <a:rPr lang="en-US" dirty="0" smtClean="0"/>
            <a:t>Decreased CO and BP</a:t>
          </a:r>
          <a:endParaRPr lang="en-US" dirty="0"/>
        </a:p>
      </dgm:t>
    </dgm:pt>
    <dgm:pt modelId="{2B9E74E6-2D3C-4445-9025-C222CC4699ED}" type="parTrans" cxnId="{A477649F-BB3A-4DB5-95B0-F754EDF15A65}">
      <dgm:prSet/>
      <dgm:spPr/>
      <dgm:t>
        <a:bodyPr/>
        <a:lstStyle/>
        <a:p>
          <a:endParaRPr lang="en-US" dirty="0"/>
        </a:p>
      </dgm:t>
    </dgm:pt>
    <dgm:pt modelId="{53393B3A-0111-4105-BFE7-C0BB2ADDC473}" type="sibTrans" cxnId="{A477649F-BB3A-4DB5-95B0-F754EDF15A65}">
      <dgm:prSet/>
      <dgm:spPr/>
      <dgm:t>
        <a:bodyPr/>
        <a:lstStyle/>
        <a:p>
          <a:endParaRPr lang="en-US"/>
        </a:p>
      </dgm:t>
    </dgm:pt>
    <dgm:pt modelId="{2F252EFA-FB12-4EFF-92E6-F1DC0888B147}">
      <dgm:prSet phldrT="[Text]"/>
      <dgm:spPr/>
      <dgm:t>
        <a:bodyPr/>
        <a:lstStyle/>
        <a:p>
          <a:r>
            <a:rPr lang="en-US" dirty="0" smtClean="0"/>
            <a:t>Compensatory sympathetic activation</a:t>
          </a:r>
          <a:endParaRPr lang="en-US" dirty="0"/>
        </a:p>
      </dgm:t>
    </dgm:pt>
    <dgm:pt modelId="{7D04844C-0690-40D1-A1E6-36A4A4A33F78}" type="parTrans" cxnId="{7A1E3F28-40F7-4A62-9F36-9270E63762E5}">
      <dgm:prSet/>
      <dgm:spPr/>
      <dgm:t>
        <a:bodyPr/>
        <a:lstStyle/>
        <a:p>
          <a:endParaRPr lang="en-US"/>
        </a:p>
      </dgm:t>
    </dgm:pt>
    <dgm:pt modelId="{B130614A-1F66-44F3-9F83-73A03515FECD}" type="sibTrans" cxnId="{7A1E3F28-40F7-4A62-9F36-9270E63762E5}">
      <dgm:prSet/>
      <dgm:spPr/>
      <dgm:t>
        <a:bodyPr/>
        <a:lstStyle/>
        <a:p>
          <a:endParaRPr lang="en-US"/>
        </a:p>
      </dgm:t>
    </dgm:pt>
    <dgm:pt modelId="{DDA6FFE0-3F23-4CE2-B51F-47EAE25DA774}">
      <dgm:prSet phldrT="[Text]"/>
      <dgm:spPr/>
      <dgm:t>
        <a:bodyPr/>
        <a:lstStyle/>
        <a:p>
          <a:r>
            <a:rPr lang="en-US" dirty="0" smtClean="0"/>
            <a:t>Decreased tissue perfusion</a:t>
          </a:r>
          <a:endParaRPr lang="en-US" dirty="0"/>
        </a:p>
      </dgm:t>
    </dgm:pt>
    <dgm:pt modelId="{FF9992B9-137C-4FA9-A4E5-20BAC53DFCD4}" type="parTrans" cxnId="{BE3AEBCC-423B-4B3A-81D9-227FF0CE17FC}">
      <dgm:prSet/>
      <dgm:spPr/>
      <dgm:t>
        <a:bodyPr/>
        <a:lstStyle/>
        <a:p>
          <a:endParaRPr lang="en-US"/>
        </a:p>
      </dgm:t>
    </dgm:pt>
    <dgm:pt modelId="{3AB77F2C-C7C3-4587-93B9-3F3DC999B9FE}" type="sibTrans" cxnId="{BE3AEBCC-423B-4B3A-81D9-227FF0CE17FC}">
      <dgm:prSet/>
      <dgm:spPr/>
      <dgm:t>
        <a:bodyPr/>
        <a:lstStyle/>
        <a:p>
          <a:endParaRPr lang="en-US"/>
        </a:p>
      </dgm:t>
    </dgm:pt>
    <dgm:pt modelId="{E6E63972-C626-4755-9760-456CD3816AF8}">
      <dgm:prSet phldrT="[Text]"/>
      <dgm:spPr/>
      <dgm:t>
        <a:bodyPr/>
        <a:lstStyle/>
        <a:p>
          <a:r>
            <a:rPr lang="en-US" dirty="0" smtClean="0"/>
            <a:t>Lactic acidosis</a:t>
          </a:r>
          <a:endParaRPr lang="en-US" dirty="0"/>
        </a:p>
      </dgm:t>
    </dgm:pt>
    <dgm:pt modelId="{E8223B88-4211-406C-8379-DB01A3BB0214}" type="parTrans" cxnId="{06D89D48-2F52-463C-9A17-CF5E0F591EB3}">
      <dgm:prSet/>
      <dgm:spPr/>
      <dgm:t>
        <a:bodyPr/>
        <a:lstStyle/>
        <a:p>
          <a:endParaRPr lang="en-US"/>
        </a:p>
      </dgm:t>
    </dgm:pt>
    <dgm:pt modelId="{204E7F84-1CFD-4AD2-8E1B-3FBDE495738F}" type="sibTrans" cxnId="{06D89D48-2F52-463C-9A17-CF5E0F591EB3}">
      <dgm:prSet/>
      <dgm:spPr/>
      <dgm:t>
        <a:bodyPr/>
        <a:lstStyle/>
        <a:p>
          <a:endParaRPr lang="en-US"/>
        </a:p>
      </dgm:t>
    </dgm:pt>
    <dgm:pt modelId="{D927B7C1-4D0E-472E-A3EF-1B7B8C217B31}">
      <dgm:prSet phldrT="[Text]"/>
      <dgm:spPr/>
      <dgm:t>
        <a:bodyPr/>
        <a:lstStyle/>
        <a:p>
          <a:r>
            <a:rPr lang="en-US" dirty="0" smtClean="0"/>
            <a:t>Cytokines released</a:t>
          </a:r>
          <a:endParaRPr lang="en-US" dirty="0"/>
        </a:p>
      </dgm:t>
    </dgm:pt>
    <dgm:pt modelId="{06BAD7D8-8B43-4CB3-BC4A-2A84F77069C9}" type="parTrans" cxnId="{D4E835A3-B4B9-4423-9F5F-5AD2F9FE91FC}">
      <dgm:prSet/>
      <dgm:spPr/>
      <dgm:t>
        <a:bodyPr/>
        <a:lstStyle/>
        <a:p>
          <a:endParaRPr lang="en-US"/>
        </a:p>
      </dgm:t>
    </dgm:pt>
    <dgm:pt modelId="{C167A188-F168-44A7-9587-4C3BD5D3D495}" type="sibTrans" cxnId="{D4E835A3-B4B9-4423-9F5F-5AD2F9FE91FC}">
      <dgm:prSet/>
      <dgm:spPr/>
      <dgm:t>
        <a:bodyPr/>
        <a:lstStyle/>
        <a:p>
          <a:endParaRPr lang="en-US"/>
        </a:p>
      </dgm:t>
    </dgm:pt>
    <dgm:pt modelId="{3891BB31-69BB-4801-9B9B-AC019409C03E}">
      <dgm:prSet phldrT="[Text]"/>
      <dgm:spPr/>
      <dgm:t>
        <a:bodyPr/>
        <a:lstStyle/>
        <a:p>
          <a:r>
            <a:rPr lang="en-US" dirty="0" smtClean="0"/>
            <a:t>Fever</a:t>
          </a:r>
          <a:endParaRPr lang="en-US" dirty="0"/>
        </a:p>
      </dgm:t>
    </dgm:pt>
    <dgm:pt modelId="{043B7380-53E2-4F01-8198-379725012D8B}" type="parTrans" cxnId="{05EA691A-2743-4002-A04E-837BE2A7840B}">
      <dgm:prSet/>
      <dgm:spPr/>
      <dgm:t>
        <a:bodyPr/>
        <a:lstStyle/>
        <a:p>
          <a:endParaRPr lang="en-US"/>
        </a:p>
      </dgm:t>
    </dgm:pt>
    <dgm:pt modelId="{9AD5C8B9-B04A-490F-9B98-B6530A8E8A33}" type="sibTrans" cxnId="{05EA691A-2743-4002-A04E-837BE2A7840B}">
      <dgm:prSet/>
      <dgm:spPr/>
      <dgm:t>
        <a:bodyPr/>
        <a:lstStyle/>
        <a:p>
          <a:endParaRPr lang="en-US"/>
        </a:p>
      </dgm:t>
    </dgm:pt>
    <dgm:pt modelId="{2A637BCE-9900-4847-8D62-8D84116C58C0}">
      <dgm:prSet phldrT="[Text]"/>
      <dgm:spPr/>
      <dgm:t>
        <a:bodyPr/>
        <a:lstStyle/>
        <a:p>
          <a:r>
            <a:rPr lang="en-US" dirty="0" smtClean="0"/>
            <a:t>Depression</a:t>
          </a:r>
          <a:endParaRPr lang="en-US" dirty="0"/>
        </a:p>
      </dgm:t>
    </dgm:pt>
    <dgm:pt modelId="{E0F3A0D1-B161-49F9-B679-7A1833841873}" type="parTrans" cxnId="{39FDA564-0E47-4154-B4AC-90404F0C46E8}">
      <dgm:prSet/>
      <dgm:spPr/>
      <dgm:t>
        <a:bodyPr/>
        <a:lstStyle/>
        <a:p>
          <a:endParaRPr lang="en-US"/>
        </a:p>
      </dgm:t>
    </dgm:pt>
    <dgm:pt modelId="{67ADF381-AFE8-4C78-A57A-3E85D9D0E5AB}" type="sibTrans" cxnId="{39FDA564-0E47-4154-B4AC-90404F0C46E8}">
      <dgm:prSet/>
      <dgm:spPr/>
      <dgm:t>
        <a:bodyPr/>
        <a:lstStyle/>
        <a:p>
          <a:endParaRPr lang="en-US"/>
        </a:p>
      </dgm:t>
    </dgm:pt>
    <dgm:pt modelId="{8A2247C2-9454-40C1-9BF4-66017977CDC9}">
      <dgm:prSet phldrT="[Text]"/>
      <dgm:spPr/>
      <dgm:t>
        <a:bodyPr/>
        <a:lstStyle/>
        <a:p>
          <a:r>
            <a:rPr lang="en-US" dirty="0" smtClean="0"/>
            <a:t>Hepatic glycogenolysis</a:t>
          </a:r>
          <a:endParaRPr lang="en-US" dirty="0"/>
        </a:p>
      </dgm:t>
    </dgm:pt>
    <dgm:pt modelId="{99F588B8-9A1A-43A0-9979-51D6CE7B8F0E}" type="parTrans" cxnId="{C1046E48-0DA6-4947-B7F1-771B36AA1E3B}">
      <dgm:prSet/>
      <dgm:spPr/>
      <dgm:t>
        <a:bodyPr/>
        <a:lstStyle/>
        <a:p>
          <a:endParaRPr lang="en-US"/>
        </a:p>
      </dgm:t>
    </dgm:pt>
    <dgm:pt modelId="{0F2B1281-A615-43BC-B430-F192B75FF13C}" type="sibTrans" cxnId="{C1046E48-0DA6-4947-B7F1-771B36AA1E3B}">
      <dgm:prSet/>
      <dgm:spPr/>
      <dgm:t>
        <a:bodyPr/>
        <a:lstStyle/>
        <a:p>
          <a:endParaRPr lang="en-US"/>
        </a:p>
      </dgm:t>
    </dgm:pt>
    <dgm:pt modelId="{5BC4B2AD-09CF-4DEE-8D65-39413A488AFF}">
      <dgm:prSet phldrT="[Text]"/>
      <dgm:spPr/>
      <dgm:t>
        <a:bodyPr/>
        <a:lstStyle/>
        <a:p>
          <a:r>
            <a:rPr lang="en-US" dirty="0" smtClean="0"/>
            <a:t>Hypocalcemia</a:t>
          </a:r>
          <a:endParaRPr lang="en-US" dirty="0"/>
        </a:p>
      </dgm:t>
    </dgm:pt>
    <dgm:pt modelId="{4C238CFA-B97F-47C0-96EF-E0268601409E}" type="parTrans" cxnId="{D9C7E3CE-6191-481C-ADC2-BAB9FACBD076}">
      <dgm:prSet/>
      <dgm:spPr/>
      <dgm:t>
        <a:bodyPr/>
        <a:lstStyle/>
        <a:p>
          <a:endParaRPr lang="en-US"/>
        </a:p>
      </dgm:t>
    </dgm:pt>
    <dgm:pt modelId="{B2D9384A-8AAE-415A-AF16-CB99EF971B28}" type="sibTrans" cxnId="{D9C7E3CE-6191-481C-ADC2-BAB9FACBD076}">
      <dgm:prSet/>
      <dgm:spPr/>
      <dgm:t>
        <a:bodyPr/>
        <a:lstStyle/>
        <a:p>
          <a:endParaRPr lang="en-US"/>
        </a:p>
      </dgm:t>
    </dgm:pt>
    <dgm:pt modelId="{B221C2A9-7F81-4DAE-BA71-9D9A834BD793}" type="pres">
      <dgm:prSet presAssocID="{8BE978A9-0C7B-4B91-9461-E7A570846C2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655BFDC-84FB-4B33-B868-0F512B2CCEB6}" type="pres">
      <dgm:prSet presAssocID="{8BE978A9-0C7B-4B91-9461-E7A570846C22}" presName="cycle" presStyleCnt="0"/>
      <dgm:spPr/>
    </dgm:pt>
    <dgm:pt modelId="{93801220-CCB6-4E00-A808-9AD602429D0D}" type="pres">
      <dgm:prSet presAssocID="{8BE978A9-0C7B-4B91-9461-E7A570846C22}" presName="centerShape" presStyleCnt="0"/>
      <dgm:spPr/>
    </dgm:pt>
    <dgm:pt modelId="{A6F0D044-7BDA-4496-B4D9-B91AE4F64FE6}" type="pres">
      <dgm:prSet presAssocID="{8BE978A9-0C7B-4B91-9461-E7A570846C22}" presName="connSite" presStyleLbl="node1" presStyleIdx="0" presStyleCnt="4"/>
      <dgm:spPr/>
    </dgm:pt>
    <dgm:pt modelId="{071049D5-A4F8-46B3-AD69-BAEDE002363A}" type="pres">
      <dgm:prSet presAssocID="{8BE978A9-0C7B-4B91-9461-E7A570846C22}" presName="visible" presStyleLbl="node1" presStyleIdx="0" presStyleCnt="4"/>
      <dgm:spPr/>
    </dgm:pt>
    <dgm:pt modelId="{5D770710-EA01-4F29-B834-28A9667B2695}" type="pres">
      <dgm:prSet presAssocID="{3FE30B47-3A1A-4EB4-A2B0-8AC1E734D28C}" presName="Name25" presStyleLbl="parChTrans1D1" presStyleIdx="0" presStyleCnt="3"/>
      <dgm:spPr/>
    </dgm:pt>
    <dgm:pt modelId="{7551547D-2672-4FB5-AB10-60914085A32E}" type="pres">
      <dgm:prSet presAssocID="{191FB35F-4D6D-485C-BED3-36FD5ADD6160}" presName="node" presStyleCnt="0"/>
      <dgm:spPr/>
    </dgm:pt>
    <dgm:pt modelId="{1C1364F2-E473-430E-AA14-E764746689DD}" type="pres">
      <dgm:prSet presAssocID="{191FB35F-4D6D-485C-BED3-36FD5ADD6160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E3F0C-0913-455E-97C8-DC04F6A1FDFD}" type="pres">
      <dgm:prSet presAssocID="{191FB35F-4D6D-485C-BED3-36FD5ADD6160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773B8-163D-4CB9-8246-014B0BFD90CF}" type="pres">
      <dgm:prSet presAssocID="{943B0A9A-8103-4639-AED0-B00411B20278}" presName="Name25" presStyleLbl="parChTrans1D1" presStyleIdx="1" presStyleCnt="3"/>
      <dgm:spPr/>
    </dgm:pt>
    <dgm:pt modelId="{1F764AE9-FB85-4139-8F7C-ECF2C68AC2D0}" type="pres">
      <dgm:prSet presAssocID="{AD1BAC29-BB1C-46EA-9092-2D61303D3543}" presName="node" presStyleCnt="0"/>
      <dgm:spPr/>
    </dgm:pt>
    <dgm:pt modelId="{CC8BC711-4C44-40AC-931C-D3CDDD223DB2}" type="pres">
      <dgm:prSet presAssocID="{AD1BAC29-BB1C-46EA-9092-2D61303D3543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ED820BED-F0A5-4192-983F-22EB2A5CD6E2}" type="pres">
      <dgm:prSet presAssocID="{AD1BAC29-BB1C-46EA-9092-2D61303D3543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3D1C9-D42A-4D1F-BB87-5BDADA90F5A8}" type="pres">
      <dgm:prSet presAssocID="{2B9E74E6-2D3C-4445-9025-C222CC4699ED}" presName="Name25" presStyleLbl="parChTrans1D1" presStyleIdx="2" presStyleCnt="3"/>
      <dgm:spPr/>
    </dgm:pt>
    <dgm:pt modelId="{808D8339-AD9B-4C3D-9A83-02E86D802A7C}" type="pres">
      <dgm:prSet presAssocID="{C8345345-328F-4349-966F-F370F913F74C}" presName="node" presStyleCnt="0"/>
      <dgm:spPr/>
    </dgm:pt>
    <dgm:pt modelId="{1B58A13F-08E1-4ACE-A74C-6EBE56CA1DBE}" type="pres">
      <dgm:prSet presAssocID="{C8345345-328F-4349-966F-F370F913F74C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1AA1C-789F-41CE-B7BA-55451F4B84E7}" type="pres">
      <dgm:prSet presAssocID="{C8345345-328F-4349-966F-F370F913F74C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47304C-E35F-42E8-A281-559F8D076569}" type="presOf" srcId="{3FE30B47-3A1A-4EB4-A2B0-8AC1E734D28C}" destId="{5D770710-EA01-4F29-B834-28A9667B2695}" srcOrd="0" destOrd="0" presId="urn:microsoft.com/office/officeart/2005/8/layout/radial2"/>
    <dgm:cxn modelId="{BE3AEBCC-423B-4B3A-81D9-227FF0CE17FC}" srcId="{C8345345-328F-4349-966F-F370F913F74C}" destId="{DDA6FFE0-3F23-4CE2-B51F-47EAE25DA774}" srcOrd="0" destOrd="0" parTransId="{FF9992B9-137C-4FA9-A4E5-20BAC53DFCD4}" sibTransId="{3AB77F2C-C7C3-4587-93B9-3F3DC999B9FE}"/>
    <dgm:cxn modelId="{D3DBE734-4A7E-4673-BF26-80C1729EAD32}" type="presOf" srcId="{8A2247C2-9454-40C1-9BF4-66017977CDC9}" destId="{ED820BED-F0A5-4192-983F-22EB2A5CD6E2}" srcOrd="0" destOrd="1" presId="urn:microsoft.com/office/officeart/2005/8/layout/radial2"/>
    <dgm:cxn modelId="{C1046E48-0DA6-4947-B7F1-771B36AA1E3B}" srcId="{2F252EFA-FB12-4EFF-92E6-F1DC0888B147}" destId="{8A2247C2-9454-40C1-9BF4-66017977CDC9}" srcOrd="0" destOrd="0" parTransId="{99F588B8-9A1A-43A0-9979-51D6CE7B8F0E}" sibTransId="{0F2B1281-A615-43BC-B430-F192B75FF13C}"/>
    <dgm:cxn modelId="{597D70AC-08BC-42FC-94F7-AC4BBACE4FDD}" type="presOf" srcId="{3891BB31-69BB-4801-9B9B-AC019409C03E}" destId="{C8FE3F0C-0913-455E-97C8-DC04F6A1FDFD}" srcOrd="0" destOrd="1" presId="urn:microsoft.com/office/officeart/2005/8/layout/radial2"/>
    <dgm:cxn modelId="{0000A035-0285-479D-8E98-A2739C494E2D}" type="presOf" srcId="{8BE978A9-0C7B-4B91-9461-E7A570846C22}" destId="{B221C2A9-7F81-4DAE-BA71-9D9A834BD793}" srcOrd="0" destOrd="0" presId="urn:microsoft.com/office/officeart/2005/8/layout/radial2"/>
    <dgm:cxn modelId="{9E98B04E-A130-4F21-B37A-EE6C414F6C66}" type="presOf" srcId="{2B9E74E6-2D3C-4445-9025-C222CC4699ED}" destId="{D173D1C9-D42A-4D1F-BB87-5BDADA90F5A8}" srcOrd="0" destOrd="0" presId="urn:microsoft.com/office/officeart/2005/8/layout/radial2"/>
    <dgm:cxn modelId="{1D0DB4AA-8D5F-4B9D-BC41-F05019968377}" type="presOf" srcId="{D927B7C1-4D0E-472E-A3EF-1B7B8C217B31}" destId="{C8FE3F0C-0913-455E-97C8-DC04F6A1FDFD}" srcOrd="0" destOrd="0" presId="urn:microsoft.com/office/officeart/2005/8/layout/radial2"/>
    <dgm:cxn modelId="{562B6680-00B1-41E9-B9C5-4622CEA24F87}" type="presOf" srcId="{C8345345-328F-4349-966F-F370F913F74C}" destId="{1B58A13F-08E1-4ACE-A74C-6EBE56CA1DBE}" srcOrd="0" destOrd="0" presId="urn:microsoft.com/office/officeart/2005/8/layout/radial2"/>
    <dgm:cxn modelId="{CA3BFCEF-FF3A-42BB-9808-25D9B52293A0}" type="presOf" srcId="{E6E63972-C626-4755-9760-456CD3816AF8}" destId="{FB51AA1C-789F-41CE-B7BA-55451F4B84E7}" srcOrd="0" destOrd="1" presId="urn:microsoft.com/office/officeart/2005/8/layout/radial2"/>
    <dgm:cxn modelId="{D9C7E3CE-6191-481C-ADC2-BAB9FACBD076}" srcId="{2F252EFA-FB12-4EFF-92E6-F1DC0888B147}" destId="{5BC4B2AD-09CF-4DEE-8D65-39413A488AFF}" srcOrd="1" destOrd="0" parTransId="{4C238CFA-B97F-47C0-96EF-E0268601409E}" sibTransId="{B2D9384A-8AAE-415A-AF16-CB99EF971B28}"/>
    <dgm:cxn modelId="{D4E835A3-B4B9-4423-9F5F-5AD2F9FE91FC}" srcId="{191FB35F-4D6D-485C-BED3-36FD5ADD6160}" destId="{D927B7C1-4D0E-472E-A3EF-1B7B8C217B31}" srcOrd="0" destOrd="0" parTransId="{06BAD7D8-8B43-4CB3-BC4A-2A84F77069C9}" sibTransId="{C167A188-F168-44A7-9587-4C3BD5D3D495}"/>
    <dgm:cxn modelId="{06D89D48-2F52-463C-9A17-CF5E0F591EB3}" srcId="{DDA6FFE0-3F23-4CE2-B51F-47EAE25DA774}" destId="{E6E63972-C626-4755-9760-456CD3816AF8}" srcOrd="0" destOrd="0" parTransId="{E8223B88-4211-406C-8379-DB01A3BB0214}" sibTransId="{204E7F84-1CFD-4AD2-8E1B-3FBDE495738F}"/>
    <dgm:cxn modelId="{05EA691A-2743-4002-A04E-837BE2A7840B}" srcId="{D927B7C1-4D0E-472E-A3EF-1B7B8C217B31}" destId="{3891BB31-69BB-4801-9B9B-AC019409C03E}" srcOrd="0" destOrd="0" parTransId="{043B7380-53E2-4F01-8198-379725012D8B}" sibTransId="{9AD5C8B9-B04A-490F-9B98-B6530A8E8A33}"/>
    <dgm:cxn modelId="{AB154286-458D-4F37-9651-8AE426DAD212}" type="presOf" srcId="{DDA6FFE0-3F23-4CE2-B51F-47EAE25DA774}" destId="{FB51AA1C-789F-41CE-B7BA-55451F4B84E7}" srcOrd="0" destOrd="0" presId="urn:microsoft.com/office/officeart/2005/8/layout/radial2"/>
    <dgm:cxn modelId="{A79DE7A7-BC4E-4C49-A35C-1ADFC8BA41E8}" srcId="{8BE978A9-0C7B-4B91-9461-E7A570846C22}" destId="{AD1BAC29-BB1C-46EA-9092-2D61303D3543}" srcOrd="1" destOrd="0" parTransId="{943B0A9A-8103-4639-AED0-B00411B20278}" sibTransId="{9D0ADA95-2B2D-4B1A-8431-844E327F7890}"/>
    <dgm:cxn modelId="{A477649F-BB3A-4DB5-95B0-F754EDF15A65}" srcId="{8BE978A9-0C7B-4B91-9461-E7A570846C22}" destId="{C8345345-328F-4349-966F-F370F913F74C}" srcOrd="2" destOrd="0" parTransId="{2B9E74E6-2D3C-4445-9025-C222CC4699ED}" sibTransId="{53393B3A-0111-4105-BFE7-C0BB2ADDC473}"/>
    <dgm:cxn modelId="{39FDA564-0E47-4154-B4AC-90404F0C46E8}" srcId="{D927B7C1-4D0E-472E-A3EF-1B7B8C217B31}" destId="{2A637BCE-9900-4847-8D62-8D84116C58C0}" srcOrd="1" destOrd="0" parTransId="{E0F3A0D1-B161-49F9-B679-7A1833841873}" sibTransId="{67ADF381-AFE8-4C78-A57A-3E85D9D0E5AB}"/>
    <dgm:cxn modelId="{2141B718-02BC-46AE-A94E-808ADC830BC1}" type="presOf" srcId="{5BC4B2AD-09CF-4DEE-8D65-39413A488AFF}" destId="{ED820BED-F0A5-4192-983F-22EB2A5CD6E2}" srcOrd="0" destOrd="2" presId="urn:microsoft.com/office/officeart/2005/8/layout/radial2"/>
    <dgm:cxn modelId="{7A1E3F28-40F7-4A62-9F36-9270E63762E5}" srcId="{AD1BAC29-BB1C-46EA-9092-2D61303D3543}" destId="{2F252EFA-FB12-4EFF-92E6-F1DC0888B147}" srcOrd="0" destOrd="0" parTransId="{7D04844C-0690-40D1-A1E6-36A4A4A33F78}" sibTransId="{B130614A-1F66-44F3-9F83-73A03515FECD}"/>
    <dgm:cxn modelId="{DBA144FF-7EB3-432D-8F4C-EEC68BCE2066}" type="presOf" srcId="{AD1BAC29-BB1C-46EA-9092-2D61303D3543}" destId="{CC8BC711-4C44-40AC-931C-D3CDDD223DB2}" srcOrd="0" destOrd="0" presId="urn:microsoft.com/office/officeart/2005/8/layout/radial2"/>
    <dgm:cxn modelId="{52A06634-E977-4210-A784-89C7BD69F8CC}" type="presOf" srcId="{943B0A9A-8103-4639-AED0-B00411B20278}" destId="{212773B8-163D-4CB9-8246-014B0BFD90CF}" srcOrd="0" destOrd="0" presId="urn:microsoft.com/office/officeart/2005/8/layout/radial2"/>
    <dgm:cxn modelId="{3E9F16D7-FFD5-45F7-9F73-6A28B4F18FCC}" type="presOf" srcId="{191FB35F-4D6D-485C-BED3-36FD5ADD6160}" destId="{1C1364F2-E473-430E-AA14-E764746689DD}" srcOrd="0" destOrd="0" presId="urn:microsoft.com/office/officeart/2005/8/layout/radial2"/>
    <dgm:cxn modelId="{4C469F11-F9F9-4816-AFCB-132CC6B1ECAC}" type="presOf" srcId="{2F252EFA-FB12-4EFF-92E6-F1DC0888B147}" destId="{ED820BED-F0A5-4192-983F-22EB2A5CD6E2}" srcOrd="0" destOrd="0" presId="urn:microsoft.com/office/officeart/2005/8/layout/radial2"/>
    <dgm:cxn modelId="{0D17238C-0D97-40BE-BC0C-83212DDE7556}" srcId="{8BE978A9-0C7B-4B91-9461-E7A570846C22}" destId="{191FB35F-4D6D-485C-BED3-36FD5ADD6160}" srcOrd="0" destOrd="0" parTransId="{3FE30B47-3A1A-4EB4-A2B0-8AC1E734D28C}" sibTransId="{761142DE-CF1D-42F6-9E76-349CF7985925}"/>
    <dgm:cxn modelId="{BB635D85-D913-4AD8-BB28-0B47FDB3C050}" type="presOf" srcId="{2A637BCE-9900-4847-8D62-8D84116C58C0}" destId="{C8FE3F0C-0913-455E-97C8-DC04F6A1FDFD}" srcOrd="0" destOrd="2" presId="urn:microsoft.com/office/officeart/2005/8/layout/radial2"/>
    <dgm:cxn modelId="{99D3E610-67F2-4DBE-A222-679FF53D4423}" type="presParOf" srcId="{B221C2A9-7F81-4DAE-BA71-9D9A834BD793}" destId="{8655BFDC-84FB-4B33-B868-0F512B2CCEB6}" srcOrd="0" destOrd="0" presId="urn:microsoft.com/office/officeart/2005/8/layout/radial2"/>
    <dgm:cxn modelId="{F16F6A4B-3B63-49BD-A4B1-34BCAF141360}" type="presParOf" srcId="{8655BFDC-84FB-4B33-B868-0F512B2CCEB6}" destId="{93801220-CCB6-4E00-A808-9AD602429D0D}" srcOrd="0" destOrd="0" presId="urn:microsoft.com/office/officeart/2005/8/layout/radial2"/>
    <dgm:cxn modelId="{E815F7A6-E79A-4F40-8786-8CB782B71896}" type="presParOf" srcId="{93801220-CCB6-4E00-A808-9AD602429D0D}" destId="{A6F0D044-7BDA-4496-B4D9-B91AE4F64FE6}" srcOrd="0" destOrd="0" presId="urn:microsoft.com/office/officeart/2005/8/layout/radial2"/>
    <dgm:cxn modelId="{595CF3E3-E36B-4633-8D10-6A0934D9D572}" type="presParOf" srcId="{93801220-CCB6-4E00-A808-9AD602429D0D}" destId="{071049D5-A4F8-46B3-AD69-BAEDE002363A}" srcOrd="1" destOrd="0" presId="urn:microsoft.com/office/officeart/2005/8/layout/radial2"/>
    <dgm:cxn modelId="{ADD82906-8A14-4AEC-92FD-42B863E96492}" type="presParOf" srcId="{8655BFDC-84FB-4B33-B868-0F512B2CCEB6}" destId="{5D770710-EA01-4F29-B834-28A9667B2695}" srcOrd="1" destOrd="0" presId="urn:microsoft.com/office/officeart/2005/8/layout/radial2"/>
    <dgm:cxn modelId="{B2CEDC7D-97E7-4DA7-84AF-4C01B2D80B2F}" type="presParOf" srcId="{8655BFDC-84FB-4B33-B868-0F512B2CCEB6}" destId="{7551547D-2672-4FB5-AB10-60914085A32E}" srcOrd="2" destOrd="0" presId="urn:microsoft.com/office/officeart/2005/8/layout/radial2"/>
    <dgm:cxn modelId="{041908AC-5E2D-46E9-92B4-0896889EB4B3}" type="presParOf" srcId="{7551547D-2672-4FB5-AB10-60914085A32E}" destId="{1C1364F2-E473-430E-AA14-E764746689DD}" srcOrd="0" destOrd="0" presId="urn:microsoft.com/office/officeart/2005/8/layout/radial2"/>
    <dgm:cxn modelId="{8456C3E7-0B2C-48D6-AAEC-AACD451C7473}" type="presParOf" srcId="{7551547D-2672-4FB5-AB10-60914085A32E}" destId="{C8FE3F0C-0913-455E-97C8-DC04F6A1FDFD}" srcOrd="1" destOrd="0" presId="urn:microsoft.com/office/officeart/2005/8/layout/radial2"/>
    <dgm:cxn modelId="{27366EF0-9074-48F4-809B-F9FB78343078}" type="presParOf" srcId="{8655BFDC-84FB-4B33-B868-0F512B2CCEB6}" destId="{212773B8-163D-4CB9-8246-014B0BFD90CF}" srcOrd="3" destOrd="0" presId="urn:microsoft.com/office/officeart/2005/8/layout/radial2"/>
    <dgm:cxn modelId="{A55CE7F5-BEF3-41D8-8867-3DEAF9D61EB5}" type="presParOf" srcId="{8655BFDC-84FB-4B33-B868-0F512B2CCEB6}" destId="{1F764AE9-FB85-4139-8F7C-ECF2C68AC2D0}" srcOrd="4" destOrd="0" presId="urn:microsoft.com/office/officeart/2005/8/layout/radial2"/>
    <dgm:cxn modelId="{9BEAF0A4-26D7-4965-BDA1-9C76810D4C06}" type="presParOf" srcId="{1F764AE9-FB85-4139-8F7C-ECF2C68AC2D0}" destId="{CC8BC711-4C44-40AC-931C-D3CDDD223DB2}" srcOrd="0" destOrd="0" presId="urn:microsoft.com/office/officeart/2005/8/layout/radial2"/>
    <dgm:cxn modelId="{827F7543-B6B3-4E29-A8E5-0DC3E7270A1E}" type="presParOf" srcId="{1F764AE9-FB85-4139-8F7C-ECF2C68AC2D0}" destId="{ED820BED-F0A5-4192-983F-22EB2A5CD6E2}" srcOrd="1" destOrd="0" presId="urn:microsoft.com/office/officeart/2005/8/layout/radial2"/>
    <dgm:cxn modelId="{FF2E060D-3565-4B3F-8E09-97DD3857AC46}" type="presParOf" srcId="{8655BFDC-84FB-4B33-B868-0F512B2CCEB6}" destId="{D173D1C9-D42A-4D1F-BB87-5BDADA90F5A8}" srcOrd="5" destOrd="0" presId="urn:microsoft.com/office/officeart/2005/8/layout/radial2"/>
    <dgm:cxn modelId="{8533D4CF-1991-4B23-9CF9-409FBB7B70DA}" type="presParOf" srcId="{8655BFDC-84FB-4B33-B868-0F512B2CCEB6}" destId="{808D8339-AD9B-4C3D-9A83-02E86D802A7C}" srcOrd="6" destOrd="0" presId="urn:microsoft.com/office/officeart/2005/8/layout/radial2"/>
    <dgm:cxn modelId="{75A4D171-E5D3-4798-842C-A28C88523D1E}" type="presParOf" srcId="{808D8339-AD9B-4C3D-9A83-02E86D802A7C}" destId="{1B58A13F-08E1-4ACE-A74C-6EBE56CA1DBE}" srcOrd="0" destOrd="0" presId="urn:microsoft.com/office/officeart/2005/8/layout/radial2"/>
    <dgm:cxn modelId="{600A9E53-EF76-4CAB-88A7-F1CB199AA728}" type="presParOf" srcId="{808D8339-AD9B-4C3D-9A83-02E86D802A7C}" destId="{FB51AA1C-789F-41CE-B7BA-55451F4B84E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73D1C9-D42A-4D1F-BB87-5BDADA90F5A8}">
      <dsp:nvSpPr>
        <dsp:cNvPr id="0" name=""/>
        <dsp:cNvSpPr/>
      </dsp:nvSpPr>
      <dsp:spPr>
        <a:xfrm rot="2535668">
          <a:off x="2943744" y="3197034"/>
          <a:ext cx="689574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689574" y="25004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2773B8-163D-4CB9-8246-014B0BFD90CF}">
      <dsp:nvSpPr>
        <dsp:cNvPr id="0" name=""/>
        <dsp:cNvSpPr/>
      </dsp:nvSpPr>
      <dsp:spPr>
        <a:xfrm>
          <a:off x="3033359" y="2237976"/>
          <a:ext cx="778438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778438" y="25004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70710-EA01-4F29-B834-28A9667B2695}">
      <dsp:nvSpPr>
        <dsp:cNvPr id="0" name=""/>
        <dsp:cNvSpPr/>
      </dsp:nvSpPr>
      <dsp:spPr>
        <a:xfrm rot="19064332">
          <a:off x="2943744" y="1278918"/>
          <a:ext cx="689574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689574" y="25004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049D5-A4F8-46B3-AD69-BAEDE002363A}">
      <dsp:nvSpPr>
        <dsp:cNvPr id="0" name=""/>
        <dsp:cNvSpPr/>
      </dsp:nvSpPr>
      <dsp:spPr>
        <a:xfrm>
          <a:off x="1089879" y="1119758"/>
          <a:ext cx="2286446" cy="2286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364F2-E473-430E-AA14-E764746689DD}">
      <dsp:nvSpPr>
        <dsp:cNvPr id="0" name=""/>
        <dsp:cNvSpPr/>
      </dsp:nvSpPr>
      <dsp:spPr>
        <a:xfrm>
          <a:off x="3377364" y="1668"/>
          <a:ext cx="1279970" cy="12799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Activates Immune System</a:t>
          </a:r>
          <a:endParaRPr lang="en-US" sz="1300" kern="1200" dirty="0"/>
        </a:p>
      </dsp:txBody>
      <dsp:txXfrm>
        <a:off x="3377364" y="1668"/>
        <a:ext cx="1279970" cy="1279970"/>
      </dsp:txXfrm>
    </dsp:sp>
    <dsp:sp modelId="{C8FE3F0C-0913-455E-97C8-DC04F6A1FDFD}">
      <dsp:nvSpPr>
        <dsp:cNvPr id="0" name=""/>
        <dsp:cNvSpPr/>
      </dsp:nvSpPr>
      <dsp:spPr>
        <a:xfrm>
          <a:off x="4785331" y="1668"/>
          <a:ext cx="1919955" cy="1279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Cytokines released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Fever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Depression</a:t>
          </a:r>
          <a:endParaRPr lang="en-US" sz="1300" kern="1200" dirty="0"/>
        </a:p>
      </dsp:txBody>
      <dsp:txXfrm>
        <a:off x="4785331" y="1668"/>
        <a:ext cx="1919955" cy="1279970"/>
      </dsp:txXfrm>
    </dsp:sp>
    <dsp:sp modelId="{CC8BC711-4C44-40AC-931C-D3CDDD223DB2}">
      <dsp:nvSpPr>
        <dsp:cNvPr id="0" name=""/>
        <dsp:cNvSpPr/>
      </dsp:nvSpPr>
      <dsp:spPr>
        <a:xfrm>
          <a:off x="3811798" y="1622996"/>
          <a:ext cx="1279970" cy="12799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Vascular Damage</a:t>
          </a:r>
          <a:endParaRPr lang="en-US" sz="1300" kern="1200" dirty="0"/>
        </a:p>
      </dsp:txBody>
      <dsp:txXfrm>
        <a:off x="3811798" y="1622996"/>
        <a:ext cx="1279970" cy="1279970"/>
      </dsp:txXfrm>
    </dsp:sp>
    <dsp:sp modelId="{ED820BED-F0A5-4192-983F-22EB2A5CD6E2}">
      <dsp:nvSpPr>
        <dsp:cNvPr id="0" name=""/>
        <dsp:cNvSpPr/>
      </dsp:nvSpPr>
      <dsp:spPr>
        <a:xfrm>
          <a:off x="5219765" y="1622996"/>
          <a:ext cx="1919955" cy="1279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Compensatory sympathetic activation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Hepatic glycogenolysis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Hypocalcemia</a:t>
          </a:r>
          <a:endParaRPr lang="en-US" sz="1300" kern="1200" dirty="0"/>
        </a:p>
      </dsp:txBody>
      <dsp:txXfrm>
        <a:off x="5219765" y="1622996"/>
        <a:ext cx="1919955" cy="1279970"/>
      </dsp:txXfrm>
    </dsp:sp>
    <dsp:sp modelId="{1B58A13F-08E1-4ACE-A74C-6EBE56CA1DBE}">
      <dsp:nvSpPr>
        <dsp:cNvPr id="0" name=""/>
        <dsp:cNvSpPr/>
      </dsp:nvSpPr>
      <dsp:spPr>
        <a:xfrm>
          <a:off x="3377364" y="3244324"/>
          <a:ext cx="1279970" cy="12799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Decreased CO and BP</a:t>
          </a:r>
          <a:endParaRPr lang="en-US" sz="1300" kern="1200" dirty="0"/>
        </a:p>
      </dsp:txBody>
      <dsp:txXfrm>
        <a:off x="3377364" y="3244324"/>
        <a:ext cx="1279970" cy="1279970"/>
      </dsp:txXfrm>
    </dsp:sp>
    <dsp:sp modelId="{FB51AA1C-789F-41CE-B7BA-55451F4B84E7}">
      <dsp:nvSpPr>
        <dsp:cNvPr id="0" name=""/>
        <dsp:cNvSpPr/>
      </dsp:nvSpPr>
      <dsp:spPr>
        <a:xfrm>
          <a:off x="4785331" y="3244324"/>
          <a:ext cx="1919955" cy="1279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Decreased tissue perfusion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Lactic acidosis</a:t>
          </a:r>
          <a:endParaRPr lang="en-US" sz="1300" kern="1200" dirty="0"/>
        </a:p>
      </dsp:txBody>
      <dsp:txXfrm>
        <a:off x="4785331" y="3244324"/>
        <a:ext cx="1919955" cy="1279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761D7-6B7B-43D3-B676-38363833B483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960B7-F916-4BD5-BFBC-F9BB5B3A4EA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from: http://students.cis.uab.edu/elo/calcium%20image.jpg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960B7-F916-4BD5-BFBC-F9BB5B3A4EAB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CE0B6-B1F0-4EEE-ABAE-898D9B85C575}" type="datetimeFigureOut">
              <a:rPr lang="en-US" smtClean="0"/>
              <a:t>3/5/2013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A46D8-10DE-4825-B9DD-FACF085BFDC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3168/jds.S0022-0302(82)82505-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838200"/>
            <a:ext cx="6172200" cy="1894362"/>
          </a:xfrm>
        </p:spPr>
        <p:txBody>
          <a:bodyPr/>
          <a:lstStyle/>
          <a:p>
            <a:r>
              <a:rPr lang="en-US" dirty="0" smtClean="0"/>
              <a:t>Hypocalcemia in Small Ruminants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3400"/>
            <a:ext cx="2895600" cy="812322"/>
          </a:xfrm>
        </p:spPr>
        <p:txBody>
          <a:bodyPr/>
          <a:lstStyle/>
          <a:p>
            <a:pPr algn="ctr"/>
            <a:r>
              <a:rPr lang="en-US" dirty="0" smtClean="0"/>
              <a:t>Alicia Bays</a:t>
            </a:r>
            <a:endParaRPr lang="en-US" dirty="0"/>
          </a:p>
        </p:txBody>
      </p:sp>
      <p:pic>
        <p:nvPicPr>
          <p:cNvPr id="4" name="Picture 3" descr="oberhasli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5457" y="2514600"/>
            <a:ext cx="5041447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in Sheep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Paresis</a:t>
            </a:r>
          </a:p>
          <a:p>
            <a:r>
              <a:rPr lang="en-US" dirty="0" smtClean="0"/>
              <a:t>Tetany</a:t>
            </a:r>
          </a:p>
          <a:p>
            <a:r>
              <a:rPr lang="en-US" dirty="0" smtClean="0"/>
              <a:t>Muscle tremors</a:t>
            </a:r>
          </a:p>
          <a:p>
            <a:r>
              <a:rPr lang="en-US" dirty="0" smtClean="0"/>
              <a:t>Flaccid paralysis</a:t>
            </a:r>
          </a:p>
          <a:p>
            <a:r>
              <a:rPr lang="en-US" dirty="0" smtClean="0"/>
              <a:t>Bloat</a:t>
            </a:r>
          </a:p>
          <a:p>
            <a:r>
              <a:rPr lang="en-US" dirty="0" smtClean="0"/>
              <a:t>Depression</a:t>
            </a:r>
            <a:endParaRPr lang="en-US" dirty="0"/>
          </a:p>
        </p:txBody>
      </p:sp>
      <p:pic>
        <p:nvPicPr>
          <p:cNvPr id="13313" name="Picture 1" descr="C:\Users\atbays\AppData\Local\Microsoft\Windows\Temporary Internet Files\Content.IE5\DW8VP4DF\MC90002133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438400"/>
            <a:ext cx="2987675" cy="2673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 levels lower in recumbent animals</a:t>
            </a:r>
          </a:p>
          <a:p>
            <a:r>
              <a:rPr lang="en-US" dirty="0" smtClean="0"/>
              <a:t>Ca levels higher in tetany</a:t>
            </a:r>
          </a:p>
          <a:p>
            <a:r>
              <a:rPr lang="en-US" dirty="0" smtClean="0"/>
              <a:t>Increased PCV with decreased Ca</a:t>
            </a:r>
          </a:p>
          <a:p>
            <a:r>
              <a:rPr lang="en-US" dirty="0" smtClean="0"/>
              <a:t>May have concurrent hypomagnesemia</a:t>
            </a:r>
            <a:endParaRPr lang="en-US" dirty="0"/>
          </a:p>
        </p:txBody>
      </p:sp>
      <p:pic>
        <p:nvPicPr>
          <p:cNvPr id="5" name="Picture 4" descr="platinu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821961"/>
            <a:ext cx="3532366" cy="3036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in Goats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50% within 3 weeks after kidding, 40% &gt;3 weeks, 10% before kidding</a:t>
            </a:r>
            <a:r>
              <a:rPr lang="en-US" baseline="30000" dirty="0" smtClean="0"/>
              <a:t>4</a:t>
            </a:r>
          </a:p>
          <a:p>
            <a:r>
              <a:rPr lang="en-US" dirty="0" smtClean="0"/>
              <a:t>Ataxia</a:t>
            </a:r>
          </a:p>
          <a:p>
            <a:r>
              <a:rPr lang="en-US" dirty="0" smtClean="0"/>
              <a:t>Paresis</a:t>
            </a:r>
          </a:p>
          <a:p>
            <a:r>
              <a:rPr lang="en-US" dirty="0" smtClean="0"/>
              <a:t>Hypothermia</a:t>
            </a:r>
          </a:p>
          <a:p>
            <a:r>
              <a:rPr lang="en-US" dirty="0" smtClean="0"/>
              <a:t>Muscle tremors</a:t>
            </a:r>
          </a:p>
          <a:p>
            <a:r>
              <a:rPr lang="en-US" dirty="0" smtClean="0"/>
              <a:t>Tetany</a:t>
            </a:r>
          </a:p>
          <a:p>
            <a:r>
              <a:rPr lang="en-US" dirty="0" smtClean="0"/>
              <a:t>Bloat</a:t>
            </a:r>
          </a:p>
          <a:p>
            <a:r>
              <a:rPr lang="en-US" dirty="0" smtClean="0"/>
              <a:t>Depression</a:t>
            </a:r>
          </a:p>
          <a:p>
            <a:endParaRPr lang="en-US" dirty="0"/>
          </a:p>
        </p:txBody>
      </p:sp>
      <p:pic>
        <p:nvPicPr>
          <p:cNvPr id="4" name="Picture 3" descr="ayrlawn yearl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2514600"/>
            <a:ext cx="4970205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hypocalcemia on gut motility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Rumen contractions disappeared before clinical signs of hypocalcemia appeared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Bloat can be a clinical sign</a:t>
            </a:r>
            <a:endParaRPr lang="en-US" dirty="0"/>
          </a:p>
        </p:txBody>
      </p:sp>
      <p:pic>
        <p:nvPicPr>
          <p:cNvPr id="4" name="Picture 3" descr="platinum and sapphir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57600"/>
            <a:ext cx="4236632" cy="2887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50-150 mls of 23% calcium gluconate IV slowly</a:t>
            </a:r>
            <a:r>
              <a:rPr lang="en-US" baseline="30000" dirty="0" smtClean="0"/>
              <a:t>6</a:t>
            </a:r>
          </a:p>
          <a:p>
            <a:pPr lvl="1"/>
            <a:r>
              <a:rPr lang="en-US" dirty="0" smtClean="0"/>
              <a:t>Monitor heart rate during administration</a:t>
            </a:r>
          </a:p>
          <a:p>
            <a:r>
              <a:rPr lang="en-US" dirty="0" smtClean="0"/>
              <a:t>Calcium can be added to 1 L of IV fluids</a:t>
            </a:r>
          </a:p>
          <a:p>
            <a:r>
              <a:rPr lang="en-US" dirty="0" smtClean="0"/>
              <a:t>Oral or SQ calcium              administration to                      prevent relapse</a:t>
            </a:r>
          </a:p>
          <a:p>
            <a:endParaRPr lang="en-US" dirty="0"/>
          </a:p>
        </p:txBody>
      </p:sp>
      <p:pic>
        <p:nvPicPr>
          <p:cNvPr id="4" name="Picture 3" descr="kid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1550" y="3200400"/>
            <a:ext cx="4362450" cy="3255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25% require more than one treatment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Lambs were lost in 22% of cases due to premature lambing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4" name="Picture 3" descr="mar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248350"/>
            <a:ext cx="4881122" cy="360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Avoid stressors</a:t>
            </a:r>
          </a:p>
          <a:p>
            <a:pPr lvl="1"/>
            <a:r>
              <a:rPr lang="en-US" dirty="0" smtClean="0"/>
              <a:t>Shearing, abrupt feed changes  , heavy parasitism, group changes, period of anorexia</a:t>
            </a:r>
          </a:p>
          <a:p>
            <a:r>
              <a:rPr lang="en-US" dirty="0" smtClean="0"/>
              <a:t>Provide high quality feed in late gestation and early lactation</a:t>
            </a:r>
          </a:p>
          <a:p>
            <a:pPr lvl="1"/>
            <a:r>
              <a:rPr lang="en-US" dirty="0" smtClean="0"/>
              <a:t>Maintain 2:1 </a:t>
            </a:r>
            <a:r>
              <a:rPr lang="en-US" dirty="0" err="1" smtClean="0"/>
              <a:t>Calcium:phosphorus</a:t>
            </a:r>
            <a:r>
              <a:rPr lang="en-US" dirty="0" smtClean="0"/>
              <a:t> ratio</a:t>
            </a:r>
          </a:p>
          <a:p>
            <a:r>
              <a:rPr lang="en-US" dirty="0" smtClean="0"/>
              <a:t>Maintain a normal BCS- overly thin or overweight animals predisposed</a:t>
            </a:r>
          </a:p>
          <a:p>
            <a:endParaRPr lang="en-US" dirty="0" smtClean="0"/>
          </a:p>
        </p:txBody>
      </p:sp>
      <p:pic>
        <p:nvPicPr>
          <p:cNvPr id="4" name="Picture 3" descr="chompchomp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173910"/>
            <a:ext cx="3276600" cy="235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Cortisol and Hypoglycemia</a:t>
            </a:r>
            <a:r>
              <a:rPr lang="en-US" baseline="30000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Cortisol is released in response to hypocalcemia</a:t>
            </a:r>
          </a:p>
          <a:p>
            <a:r>
              <a:rPr lang="en-US" dirty="0" smtClean="0"/>
              <a:t>Cortisol given exogenously did not cause hypocalcemia</a:t>
            </a:r>
          </a:p>
          <a:p>
            <a:r>
              <a:rPr lang="en-US" dirty="0" smtClean="0"/>
              <a:t>Goats with higher cortisol levels had less severe clinical signs and recovered faster from induced hypocalcemia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d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0856" y="3161114"/>
            <a:ext cx="2103144" cy="3696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Hypocalcemia and Glucose Metabolism</a:t>
            </a:r>
            <a:r>
              <a:rPr lang="en-US" baseline="30000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n-US" dirty="0" smtClean="0"/>
              <a:t>Hypocalcemia induces a decline in plasma glucose concentration</a:t>
            </a:r>
          </a:p>
          <a:p>
            <a:r>
              <a:rPr lang="en-US" dirty="0" smtClean="0"/>
              <a:t>suppresses glucose production in pregnant ewes</a:t>
            </a:r>
          </a:p>
          <a:p>
            <a:r>
              <a:rPr lang="en-US" dirty="0" smtClean="0"/>
              <a:t>Cow study: cows with low plasma [Ca2+] were at higher risk of developing bovine ketosis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Endotoxemia</a:t>
            </a:r>
            <a:r>
              <a:rPr lang="en-US" dirty="0" smtClean="0"/>
              <a:t> in Pregnant Sheep</a:t>
            </a:r>
            <a:r>
              <a:rPr lang="en-US" baseline="30000" dirty="0" smtClean="0"/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 coli endotoxin administered to pregnant ewes</a:t>
            </a:r>
          </a:p>
          <a:p>
            <a:pPr lvl="1"/>
            <a:r>
              <a:rPr lang="en-US" dirty="0" smtClean="0"/>
              <a:t>Hypoglycemia</a:t>
            </a:r>
          </a:p>
          <a:p>
            <a:pPr lvl="1"/>
            <a:r>
              <a:rPr lang="en-US" dirty="0" smtClean="0"/>
              <a:t>Hypocalcemia</a:t>
            </a:r>
          </a:p>
          <a:p>
            <a:pPr lvl="1"/>
            <a:r>
              <a:rPr lang="en-US" dirty="0" smtClean="0"/>
              <a:t>acidosis</a:t>
            </a:r>
            <a:endParaRPr lang="en-US" dirty="0"/>
          </a:p>
        </p:txBody>
      </p:sp>
      <p:pic>
        <p:nvPicPr>
          <p:cNvPr id="6" name="Picture 5" descr="surpris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43400"/>
            <a:ext cx="3280268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most abundant element in the body</a:t>
            </a:r>
            <a:r>
              <a:rPr lang="en-US" baseline="30000" dirty="0" smtClean="0"/>
              <a:t>1</a:t>
            </a:r>
            <a:endParaRPr lang="en-US" dirty="0" smtClean="0"/>
          </a:p>
          <a:p>
            <a:pPr lvl="1"/>
            <a:r>
              <a:rPr lang="en-US" dirty="0" smtClean="0"/>
              <a:t>99% in form of </a:t>
            </a:r>
            <a:r>
              <a:rPr lang="en-US" dirty="0" smtClean="0"/>
              <a:t>hydroxyapatite</a:t>
            </a:r>
            <a:r>
              <a:rPr lang="en-US" dirty="0" smtClean="0"/>
              <a:t> in the bone</a:t>
            </a:r>
          </a:p>
          <a:p>
            <a:pPr lvl="1"/>
            <a:r>
              <a:rPr lang="en-US" dirty="0" smtClean="0"/>
              <a:t>Soft tissues</a:t>
            </a:r>
          </a:p>
          <a:p>
            <a:pPr lvl="1"/>
            <a:r>
              <a:rPr lang="en-US" dirty="0" smtClean="0"/>
              <a:t>Extracellular fluid</a:t>
            </a:r>
          </a:p>
          <a:p>
            <a:r>
              <a:rPr lang="en-US" dirty="0" smtClean="0"/>
              <a:t>In blood:</a:t>
            </a:r>
          </a:p>
          <a:p>
            <a:pPr lvl="1"/>
            <a:r>
              <a:rPr lang="en-US" dirty="0" smtClean="0"/>
              <a:t>55% ionized (free) </a:t>
            </a:r>
            <a:r>
              <a:rPr lang="en-US" dirty="0" smtClean="0">
                <a:sym typeface="Wingdings" pitchFamily="2" charset="2"/>
              </a:rPr>
              <a:t> biologically active form</a:t>
            </a:r>
            <a:endParaRPr lang="en-US" dirty="0" smtClean="0"/>
          </a:p>
          <a:p>
            <a:pPr lvl="1"/>
            <a:r>
              <a:rPr lang="en-US" dirty="0" smtClean="0"/>
              <a:t>40% protein bound</a:t>
            </a:r>
          </a:p>
          <a:p>
            <a:pPr lvl="1"/>
            <a:r>
              <a:rPr lang="en-US" dirty="0" smtClean="0"/>
              <a:t>Rest bound in complexes</a:t>
            </a:r>
          </a:p>
          <a:p>
            <a:r>
              <a:rPr lang="en-US" dirty="0" smtClean="0"/>
              <a:t>Normal level in blood: 8.5-10.0 mg/dl</a:t>
            </a:r>
          </a:p>
          <a:p>
            <a:pPr lvl="1"/>
            <a:r>
              <a:rPr lang="en-US" dirty="0" smtClean="0"/>
              <a:t>slightly higher in younger animals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22" name="Picture 2" descr="https://encrypted-tbn2.gstatic.com/images?q=tbn:ANd9GcQdjjmCaaLUeALd2zERY8SVGYFyqo2eTdpncQXmpEAlIkCQel7o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52400"/>
            <a:ext cx="2037934" cy="1447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914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67000"/>
            <a:ext cx="3200400" cy="1112838"/>
          </a:xfrm>
        </p:spPr>
        <p:txBody>
          <a:bodyPr>
            <a:noAutofit/>
          </a:bodyPr>
          <a:lstStyle/>
          <a:p>
            <a:r>
              <a:rPr lang="en-US" sz="3200" dirty="0" smtClean="0"/>
              <a:t>Endotoxemia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Treatment involves prevention?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energy support to prevent progression towards pregnancy toxemia</a:t>
            </a:r>
          </a:p>
          <a:p>
            <a:r>
              <a:rPr lang="en-US" dirty="0" smtClean="0"/>
              <a:t>Many animals can be </a:t>
            </a:r>
            <a:r>
              <a:rPr lang="en-US" dirty="0" err="1" smtClean="0"/>
              <a:t>subclinically</a:t>
            </a:r>
            <a:r>
              <a:rPr lang="en-US" dirty="0" smtClean="0"/>
              <a:t> ketotic</a:t>
            </a:r>
            <a:r>
              <a:rPr lang="en-US" baseline="30000" dirty="0" smtClean="0"/>
              <a:t>11</a:t>
            </a:r>
            <a:endParaRPr lang="en-US" dirty="0" smtClean="0"/>
          </a:p>
          <a:p>
            <a:r>
              <a:rPr lang="en-US" dirty="0" smtClean="0"/>
              <a:t>Add 50-100 mls 50%               dextrose to L of                                 IV fluids</a:t>
            </a:r>
            <a:endParaRPr lang="en-US" dirty="0"/>
          </a:p>
        </p:txBody>
      </p:sp>
      <p:pic>
        <p:nvPicPr>
          <p:cNvPr id="4" name="Picture 3" descr="treasure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657600"/>
            <a:ext cx="4158342" cy="3505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Picture 4" descr="treasur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647187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Bradford, Smith. </a:t>
            </a:r>
            <a:r>
              <a:rPr lang="en-US" u="sng" dirty="0" smtClean="0"/>
              <a:t>Large Animal Internal Medicine. </a:t>
            </a:r>
            <a:r>
              <a:rPr lang="en-US" dirty="0" smtClean="0"/>
              <a:t>Mosby, 2009.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Nosdol</a:t>
            </a:r>
            <a:r>
              <a:rPr lang="en-US" dirty="0" smtClean="0"/>
              <a:t> G and S </a:t>
            </a:r>
            <a:r>
              <a:rPr lang="en-US" dirty="0" smtClean="0"/>
              <a:t>Waage</a:t>
            </a:r>
            <a:r>
              <a:rPr lang="en-US" dirty="0" smtClean="0"/>
              <a:t>. “Hypocalcemia in the ewe</a:t>
            </a:r>
            <a:r>
              <a:rPr lang="en-US" i="1" dirty="0" smtClean="0"/>
              <a:t>”. Nord Vet Med. </a:t>
            </a:r>
            <a:r>
              <a:rPr lang="en-US" dirty="0" smtClean="0"/>
              <a:t>1981 Jun-</a:t>
            </a:r>
            <a:r>
              <a:rPr lang="en-US" dirty="0" smtClean="0"/>
              <a:t>aug</a:t>
            </a:r>
            <a:r>
              <a:rPr lang="en-US" dirty="0" smtClean="0"/>
              <a:t>; 33(6-8): 310-26.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Huber TL et al. “Effect of hypocalcemia on motility of the ruminant stomach”.  </a:t>
            </a:r>
            <a:r>
              <a:rPr lang="en-US" i="1" dirty="0" smtClean="0"/>
              <a:t>American Journal of Veterinary Research.  </a:t>
            </a:r>
            <a:r>
              <a:rPr lang="en-US" dirty="0" smtClean="0"/>
              <a:t>1981, 42(9): 1488-90.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Oeverby</a:t>
            </a:r>
            <a:r>
              <a:rPr lang="en-US" dirty="0" smtClean="0"/>
              <a:t> and Oedegaard.  “Hypocalcemia in the goat”.  </a:t>
            </a:r>
            <a:r>
              <a:rPr lang="en-US" i="1" dirty="0" smtClean="0"/>
              <a:t>Nord Vet Med. </a:t>
            </a:r>
            <a:r>
              <a:rPr lang="en-US" dirty="0" smtClean="0"/>
              <a:t>1980 Vol. 92 No.1 pp.21-25.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Horst and Jorgensen. “Elevated plasma cortisol during induced and spontaneous hypocalcemia in ruminants”.  </a:t>
            </a:r>
            <a:r>
              <a:rPr lang="en-US" dirty="0" smtClean="0">
                <a:hlinkClick r:id="rId2"/>
              </a:rPr>
              <a:t>http://dx.doi.org/10.3168/jds.S0022-0302(82)82505-8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Olgivie, Timothy. Large Animal Internal Medicine. First Edition. 1998. Williams and Wilkins.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Liesegang et al. “The effects of first gestation and lactation on bone metabolism in dairy goats and milk sheep”. Bone 38 (2006) 794-802.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Liesegang et al. “Effects of gestation and lactation on Vitamin D receptor amounts in goats and sheep”. Domestic Animal Endocrinology 33 (2007) 190-202.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Naylor and Kronfield. “Relationships between metabolic changes and clinical signs in pregnant sheep given endotoxin”.  Can J Vet Res 1986; 50: 402-409.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Schlumbohm and Harmeyer.  “Hypocalcemia reduces endogenous glucose production in hyperketonemic sheep”. J Dairy Science. 86:1953-1962. 2003.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Ismail et al. “Metabolic profiles in goat does in late pregnancy with and without subclinical pregnancy toxemia”.  Veterinary Clinical Pathology.  37/4 (2008) 434-437.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tudents.cis.uab.edu/elo/calcium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8600"/>
            <a:ext cx="5029200" cy="6339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Intestinal Ca absorption increases during gestation to meet fetal needs</a:t>
            </a:r>
            <a:r>
              <a:rPr lang="en-US" baseline="30000" dirty="0" smtClean="0"/>
              <a:t>7</a:t>
            </a:r>
          </a:p>
          <a:p>
            <a:pPr lvl="1"/>
            <a:r>
              <a:rPr lang="en-US" dirty="0" smtClean="0"/>
              <a:t>Due to increased </a:t>
            </a:r>
            <a:r>
              <a:rPr lang="en-US" dirty="0" smtClean="0"/>
              <a:t>vit</a:t>
            </a:r>
            <a:r>
              <a:rPr lang="en-US" dirty="0" smtClean="0"/>
              <a:t>. D production</a:t>
            </a:r>
            <a:r>
              <a:rPr lang="en-US" baseline="30000" dirty="0" smtClean="0"/>
              <a:t>8</a:t>
            </a:r>
            <a:endParaRPr lang="en-US" dirty="0" smtClean="0"/>
          </a:p>
          <a:p>
            <a:r>
              <a:rPr lang="en-US" dirty="0" smtClean="0"/>
              <a:t>Mobilization of calcium from bone increases the first week of lactation </a:t>
            </a:r>
            <a:r>
              <a:rPr lang="en-US" dirty="0" smtClean="0">
                <a:sym typeface="Wingdings" pitchFamily="2" charset="2"/>
              </a:rPr>
              <a:t> reversible early lactation osteoporosis</a:t>
            </a:r>
          </a:p>
          <a:p>
            <a:r>
              <a:rPr lang="en-US" dirty="0" smtClean="0">
                <a:sym typeface="Wingdings" pitchFamily="2" charset="2"/>
              </a:rPr>
              <a:t>Osteoclastic</a:t>
            </a:r>
            <a:r>
              <a:rPr lang="en-US" dirty="0" smtClean="0">
                <a:sym typeface="Wingdings" pitchFamily="2" charset="2"/>
              </a:rPr>
              <a:t> activity returns to normal by one month post partum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Three intestinal receptor types</a:t>
            </a:r>
          </a:p>
          <a:p>
            <a:pPr lvl="1"/>
            <a:r>
              <a:rPr lang="en-US" dirty="0" smtClean="0"/>
              <a:t>I: numbers decrease with age</a:t>
            </a:r>
          </a:p>
          <a:p>
            <a:pPr lvl="1"/>
            <a:r>
              <a:rPr lang="en-US" dirty="0" smtClean="0"/>
              <a:t>II: increase during pregnancy                     and lactation</a:t>
            </a:r>
          </a:p>
          <a:p>
            <a:pPr lvl="1"/>
            <a:r>
              <a:rPr lang="en-US" dirty="0" smtClean="0"/>
              <a:t>III: decrease temporarily at parturition</a:t>
            </a:r>
          </a:p>
          <a:p>
            <a:pPr lvl="2"/>
            <a:r>
              <a:rPr lang="en-US" dirty="0" smtClean="0"/>
              <a:t>Evidence of estrogen influence</a:t>
            </a:r>
            <a:r>
              <a:rPr lang="en-US" baseline="30000" dirty="0" smtClean="0"/>
              <a:t>8</a:t>
            </a:r>
            <a:endParaRPr lang="en-US" dirty="0" smtClean="0"/>
          </a:p>
          <a:p>
            <a:r>
              <a:rPr lang="en-US" dirty="0" smtClean="0"/>
              <a:t>Goats have higher levels of intestinal receptors than sheep</a:t>
            </a:r>
            <a:r>
              <a:rPr lang="en-US" baseline="30000" dirty="0" smtClean="0"/>
              <a:t>8</a:t>
            </a:r>
            <a:endParaRPr lang="en-US" dirty="0" smtClean="0"/>
          </a:p>
          <a:p>
            <a:r>
              <a:rPr lang="en-US" dirty="0" smtClean="0"/>
              <a:t>Changes in sheep occurred in lactation</a:t>
            </a:r>
          </a:p>
          <a:p>
            <a:r>
              <a:rPr lang="en-US" dirty="0" smtClean="0"/>
              <a:t>Increases began in late gestation with goats</a:t>
            </a:r>
            <a:r>
              <a:rPr lang="en-US" baseline="30000" dirty="0" smtClean="0"/>
              <a:t>8</a:t>
            </a:r>
            <a:endParaRPr lang="en-US" dirty="0"/>
          </a:p>
        </p:txBody>
      </p:sp>
      <p:pic>
        <p:nvPicPr>
          <p:cNvPr id="4" name="Picture 3" descr="chompchom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228600"/>
            <a:ext cx="2204901" cy="3566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Requirements</a:t>
            </a:r>
            <a:r>
              <a:rPr lang="en-US" baseline="30000" dirty="0" smtClean="0"/>
              <a:t>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Goats:</a:t>
            </a:r>
          </a:p>
          <a:p>
            <a:pPr lvl="1"/>
            <a:r>
              <a:rPr lang="en-US" dirty="0" smtClean="0"/>
              <a:t>3.5-10 gm/day at end of gestation</a:t>
            </a:r>
          </a:p>
          <a:p>
            <a:pPr lvl="1"/>
            <a:r>
              <a:rPr lang="en-US" dirty="0" smtClean="0"/>
              <a:t>&gt;30 gm/day in lactation</a:t>
            </a:r>
          </a:p>
          <a:p>
            <a:r>
              <a:rPr lang="en-US" dirty="0" smtClean="0"/>
              <a:t>Sheep:</a:t>
            </a:r>
          </a:p>
          <a:p>
            <a:pPr lvl="1"/>
            <a:r>
              <a:rPr lang="en-US" dirty="0" smtClean="0"/>
              <a:t>3-6gm/day</a:t>
            </a:r>
          </a:p>
          <a:p>
            <a:pPr lvl="1"/>
            <a:r>
              <a:rPr lang="en-US" dirty="0" smtClean="0"/>
              <a:t>19 gm/day in lactation</a:t>
            </a:r>
          </a:p>
        </p:txBody>
      </p:sp>
      <p:pic>
        <p:nvPicPr>
          <p:cNvPr id="4" name="Picture 3" descr="boers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2819400"/>
            <a:ext cx="3857474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Fetalplacental</a:t>
            </a:r>
            <a:r>
              <a:rPr lang="en-US" dirty="0" smtClean="0"/>
              <a:t> vs. milk</a:t>
            </a:r>
          </a:p>
          <a:p>
            <a:r>
              <a:rPr lang="en-US" dirty="0" smtClean="0"/>
              <a:t>High milk production </a:t>
            </a:r>
            <a:r>
              <a:rPr lang="en-US" dirty="0" smtClean="0">
                <a:sym typeface="Wingdings" pitchFamily="2" charset="2"/>
              </a:rPr>
              <a:t> postpartum hypocalcemia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Dairy Cows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Dairy Goats</a:t>
            </a:r>
          </a:p>
          <a:p>
            <a:r>
              <a:rPr lang="en-US" dirty="0" smtClean="0">
                <a:sym typeface="Wingdings" pitchFamily="2" charset="2"/>
              </a:rPr>
              <a:t>Large fetal numbers            prepartum hypocalcemia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Sheep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Meat Goats</a:t>
            </a:r>
          </a:p>
          <a:p>
            <a:pPr lvl="1"/>
            <a:endParaRPr lang="en-US" dirty="0"/>
          </a:p>
        </p:txBody>
      </p:sp>
      <p:pic>
        <p:nvPicPr>
          <p:cNvPr id="4" name="Picture 3" descr="ayrlawn ki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971800"/>
            <a:ext cx="3772731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Hypocalcemia in late gestation ewes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in meeting the demands of the fetuses for calcium</a:t>
            </a:r>
          </a:p>
          <a:p>
            <a:r>
              <a:rPr lang="en-US" dirty="0" smtClean="0"/>
              <a:t>Estrogen increases in late gestation </a:t>
            </a:r>
            <a:r>
              <a:rPr lang="en-US" dirty="0" smtClean="0">
                <a:sym typeface="Wingdings" pitchFamily="2" charset="2"/>
              </a:rPr>
              <a:t> decreases </a:t>
            </a:r>
            <a:r>
              <a:rPr lang="en-US" dirty="0" smtClean="0">
                <a:sym typeface="Wingdings" pitchFamily="2" charset="2"/>
              </a:rPr>
              <a:t>osteoclastic</a:t>
            </a:r>
            <a:r>
              <a:rPr lang="en-US" dirty="0" smtClean="0">
                <a:sym typeface="Wingdings" pitchFamily="2" charset="2"/>
              </a:rPr>
              <a:t> activity</a:t>
            </a:r>
            <a:r>
              <a:rPr lang="en-US" baseline="30000" dirty="0" smtClean="0">
                <a:sym typeface="Wingdings" pitchFamily="2" charset="2"/>
              </a:rPr>
              <a:t>1</a:t>
            </a:r>
          </a:p>
          <a:p>
            <a:r>
              <a:rPr lang="en-US" dirty="0" smtClean="0">
                <a:sym typeface="Wingdings" pitchFamily="2" charset="2"/>
              </a:rPr>
              <a:t>Often complicated by pregnancy toxemia </a:t>
            </a:r>
          </a:p>
        </p:txBody>
      </p:sp>
      <p:pic>
        <p:nvPicPr>
          <p:cNvPr id="14337" name="Picture 1" descr="C:\Users\atbays\AppData\Local\Microsoft\Windows\Temporary Internet Files\Content.IE5\DW8VP4DF\MC90032559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495800"/>
            <a:ext cx="2667000" cy="1934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factors in sheep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 gestation (up to 4 weeks prior to lambing)</a:t>
            </a:r>
          </a:p>
          <a:p>
            <a:r>
              <a:rPr lang="en-US" dirty="0" smtClean="0"/>
              <a:t>Older ewes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Multiple fetuses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Extreme BCS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32770" name="Picture 2" descr="C:\Users\atbays\AppData\Local\Microsoft\Windows\Temporary Internet Files\Content.IE5\IG8CY1WX\MC90003709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073467"/>
            <a:ext cx="4939992" cy="2912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</TotalTime>
  <Words>844</Words>
  <Application>Microsoft Office PowerPoint</Application>
  <PresentationFormat>On-screen Show (4:3)</PresentationFormat>
  <Paragraphs>133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Hypocalcemia in Small Ruminants</vt:lpstr>
      <vt:lpstr>Calcium</vt:lpstr>
      <vt:lpstr>Slide 3</vt:lpstr>
      <vt:lpstr>Calcium Regulation</vt:lpstr>
      <vt:lpstr>Vitamin D</vt:lpstr>
      <vt:lpstr>Calcium Requirements7</vt:lpstr>
      <vt:lpstr>Timing</vt:lpstr>
      <vt:lpstr>Hypocalcemia in late gestation ewes</vt:lpstr>
      <vt:lpstr>Predisposing factors in sheep</vt:lpstr>
      <vt:lpstr>Clinical Signs in Sheep</vt:lpstr>
      <vt:lpstr>Laboratory changes</vt:lpstr>
      <vt:lpstr>Clinical Signs in Goats</vt:lpstr>
      <vt:lpstr>Effect of hypocalcemia on gut motility</vt:lpstr>
      <vt:lpstr>Treatment</vt:lpstr>
      <vt:lpstr>Response to Treatment</vt:lpstr>
      <vt:lpstr>Prevention</vt:lpstr>
      <vt:lpstr>Cortisol and Hypoglycemia5</vt:lpstr>
      <vt:lpstr>Hypocalcemia and Glucose Metabolism10</vt:lpstr>
      <vt:lpstr>Endotoxemia in Pregnant Sheep9</vt:lpstr>
      <vt:lpstr>Endotoxemia</vt:lpstr>
      <vt:lpstr>Treatment involves prevention?</vt:lpstr>
      <vt:lpstr>Questions?</vt:lpstr>
      <vt:lpstr>References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Hypocalcemia in Small Ruminants</dc:title>
  <dc:creator>atbays</dc:creator>
  <cp:lastModifiedBy>atbays</cp:lastModifiedBy>
  <cp:revision>39</cp:revision>
  <dcterms:created xsi:type="dcterms:W3CDTF">2013-03-05T23:46:29Z</dcterms:created>
  <dcterms:modified xsi:type="dcterms:W3CDTF">2013-03-06T15:27:33Z</dcterms:modified>
</cp:coreProperties>
</file>